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59" r:id="rId4"/>
    <p:sldId id="260" r:id="rId5"/>
    <p:sldId id="265" r:id="rId6"/>
    <p:sldId id="263" r:id="rId7"/>
    <p:sldId id="264" r:id="rId8"/>
    <p:sldId id="262" r:id="rId9"/>
    <p:sldId id="258"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EEC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69769" autoAdjust="0"/>
  </p:normalViewPr>
  <p:slideViewPr>
    <p:cSldViewPr snapToGrid="0">
      <p:cViewPr varScale="1">
        <p:scale>
          <a:sx n="44" d="100"/>
          <a:sy n="44" d="100"/>
        </p:scale>
        <p:origin x="1448" y="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jpeg>
</file>

<file path=ppt/media/image13.jpeg>
</file>

<file path=ppt/media/image14.jpeg>
</file>

<file path=ppt/media/image15.png>
</file>

<file path=ppt/media/image16.svg>
</file>

<file path=ppt/media/image17.png>
</file>

<file path=ppt/media/image18.svg>
</file>

<file path=ppt/media/image2.png>
</file>

<file path=ppt/media/image3.sv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2DEE27-F9EE-46CA-9361-D78C584484BF}" type="datetimeFigureOut">
              <a:rPr lang="en-AU" smtClean="0"/>
              <a:t>18/11/2022</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3DD189-D65A-44BF-91C3-3E66D3149F47}" type="slidenum">
              <a:rPr lang="en-AU" smtClean="0"/>
              <a:t>‹#›</a:t>
            </a:fld>
            <a:endParaRPr lang="en-AU"/>
          </a:p>
        </p:txBody>
      </p:sp>
    </p:spTree>
    <p:extLst>
      <p:ext uri="{BB962C8B-B14F-4D97-AF65-F5344CB8AC3E}">
        <p14:creationId xmlns:p14="http://schemas.microsoft.com/office/powerpoint/2010/main" val="5705180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Damaged or leaking tubes are not only a health hazard but also a significant contamination route </a:t>
            </a:r>
          </a:p>
          <a:p>
            <a:r>
              <a:rPr lang="en-AU" dirty="0"/>
              <a:t>Live samples pose significant risk to anyone handling</a:t>
            </a:r>
          </a:p>
          <a:p>
            <a:r>
              <a:rPr lang="en-AU" dirty="0"/>
              <a:t>Most clinical samples will be stored in a passive lysis buffer. Ensure this with clinical partners</a:t>
            </a:r>
          </a:p>
          <a:p>
            <a:r>
              <a:rPr lang="en-AU" dirty="0"/>
              <a:t>Extractions must be performed under BSC II conditions to prevent contamination to samples and to the user and surrounding environment</a:t>
            </a:r>
          </a:p>
          <a:p>
            <a:r>
              <a:rPr lang="en-AU" dirty="0"/>
              <a:t>Waste management also needs to be considered carefully (bagging tips etc) </a:t>
            </a:r>
          </a:p>
          <a:p>
            <a:endParaRPr lang="en-AU" dirty="0"/>
          </a:p>
        </p:txBody>
      </p:sp>
      <p:sp>
        <p:nvSpPr>
          <p:cNvPr id="4" name="Slide Number Placeholder 3"/>
          <p:cNvSpPr>
            <a:spLocks noGrp="1"/>
          </p:cNvSpPr>
          <p:nvPr>
            <p:ph type="sldNum" sz="quarter" idx="5"/>
          </p:nvPr>
        </p:nvSpPr>
        <p:spPr/>
        <p:txBody>
          <a:bodyPr/>
          <a:lstStyle/>
          <a:p>
            <a:fld id="{773DD189-D65A-44BF-91C3-3E66D3149F47}" type="slidenum">
              <a:rPr lang="en-AU" smtClean="0"/>
              <a:t>3</a:t>
            </a:fld>
            <a:endParaRPr lang="en-AU"/>
          </a:p>
        </p:txBody>
      </p:sp>
    </p:spTree>
    <p:extLst>
      <p:ext uri="{BB962C8B-B14F-4D97-AF65-F5344CB8AC3E}">
        <p14:creationId xmlns:p14="http://schemas.microsoft.com/office/powerpoint/2010/main" val="8579424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Firstly, there are certain factors to consider before carrying samples forward for seq.</a:t>
            </a:r>
          </a:p>
          <a:p>
            <a:r>
              <a:rPr lang="en-AU" dirty="0"/>
              <a:t>One of these is the CT value of the sample which refers to the amount of viral genetic material within each sample. CT refers to Cycle Threshold…..</a:t>
            </a:r>
          </a:p>
          <a:p>
            <a:r>
              <a:rPr lang="en-AU" dirty="0"/>
              <a:t>Secondly, we need to have the individuals complete metadata trail, which allows for full traceability and continuity of information throughout the seq pipeline…includes patient name, age, Sex, location and so forth….</a:t>
            </a:r>
          </a:p>
          <a:p>
            <a:r>
              <a:rPr lang="en-AU" dirty="0"/>
              <a:t>We also need to consider sample turnaround time, that is, the time from sample collection to sample storage and processing…This isn’t so critical if the sample has been stored within the cold chain, but is a consideration when generating sequence data in real time.</a:t>
            </a:r>
          </a:p>
          <a:p>
            <a:r>
              <a:rPr lang="en-AU" dirty="0"/>
              <a:t>It is also important to anonymise all samples for patient confidentiality; a unique ID number must first be generated and logged against original patient info for tracing throughout the pipeline-have to tie in at the end….(google sheets) </a:t>
            </a:r>
          </a:p>
          <a:p>
            <a:endParaRPr lang="en-AU" dirty="0"/>
          </a:p>
          <a:p>
            <a:endParaRPr lang="en-AU" dirty="0"/>
          </a:p>
          <a:p>
            <a:endParaRPr lang="en-AU" dirty="0"/>
          </a:p>
          <a:p>
            <a:r>
              <a:rPr lang="en-AU" dirty="0"/>
              <a:t>Appropriate storage (user requirements may differ)</a:t>
            </a:r>
          </a:p>
        </p:txBody>
      </p:sp>
      <p:sp>
        <p:nvSpPr>
          <p:cNvPr id="4" name="Slide Number Placeholder 3"/>
          <p:cNvSpPr>
            <a:spLocks noGrp="1"/>
          </p:cNvSpPr>
          <p:nvPr>
            <p:ph type="sldNum" sz="quarter" idx="5"/>
          </p:nvPr>
        </p:nvSpPr>
        <p:spPr/>
        <p:txBody>
          <a:bodyPr/>
          <a:lstStyle/>
          <a:p>
            <a:fld id="{773DD189-D65A-44BF-91C3-3E66D3149F47}" type="slidenum">
              <a:rPr lang="en-AU" smtClean="0"/>
              <a:t>4</a:t>
            </a:fld>
            <a:endParaRPr lang="en-AU"/>
          </a:p>
        </p:txBody>
      </p:sp>
    </p:spTree>
    <p:extLst>
      <p:ext uri="{BB962C8B-B14F-4D97-AF65-F5344CB8AC3E}">
        <p14:creationId xmlns:p14="http://schemas.microsoft.com/office/powerpoint/2010/main" val="14809153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Here is an example of what this could look like….</a:t>
            </a:r>
          </a:p>
        </p:txBody>
      </p:sp>
      <p:sp>
        <p:nvSpPr>
          <p:cNvPr id="4" name="Slide Number Placeholder 3"/>
          <p:cNvSpPr>
            <a:spLocks noGrp="1"/>
          </p:cNvSpPr>
          <p:nvPr>
            <p:ph type="sldNum" sz="quarter" idx="5"/>
          </p:nvPr>
        </p:nvSpPr>
        <p:spPr/>
        <p:txBody>
          <a:bodyPr/>
          <a:lstStyle/>
          <a:p>
            <a:fld id="{773DD189-D65A-44BF-91C3-3E66D3149F47}" type="slidenum">
              <a:rPr lang="en-AU" smtClean="0"/>
              <a:t>5</a:t>
            </a:fld>
            <a:endParaRPr lang="en-AU"/>
          </a:p>
        </p:txBody>
      </p:sp>
    </p:spTree>
    <p:extLst>
      <p:ext uri="{BB962C8B-B14F-4D97-AF65-F5344CB8AC3E}">
        <p14:creationId xmlns:p14="http://schemas.microsoft.com/office/powerpoint/2010/main" val="1839311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After meeting all mentioned criteria…</a:t>
            </a:r>
          </a:p>
          <a:p>
            <a:endParaRPr lang="en-AU" dirty="0"/>
          </a:p>
          <a:p>
            <a:r>
              <a:rPr lang="en-AU" dirty="0"/>
              <a:t>Minimising contamination is essential</a:t>
            </a:r>
          </a:p>
          <a:p>
            <a:r>
              <a:rPr lang="en-AU" dirty="0"/>
              <a:t>Decontaminate between samples-pipettes between ach, gloves every few samples-bleach and ethanol</a:t>
            </a:r>
          </a:p>
          <a:p>
            <a:r>
              <a:rPr lang="en-AU" dirty="0"/>
              <a:t>Directional extraction-</a:t>
            </a:r>
            <a:r>
              <a:rPr lang="en-AU" dirty="0" err="1"/>
              <a:t>eg</a:t>
            </a:r>
            <a:r>
              <a:rPr lang="en-AU" dirty="0"/>
              <a:t> left to right….</a:t>
            </a:r>
          </a:p>
          <a:p>
            <a:endParaRPr lang="en-AU" dirty="0"/>
          </a:p>
          <a:p>
            <a:endParaRPr lang="en-AU" dirty="0"/>
          </a:p>
          <a:p>
            <a:r>
              <a:rPr lang="en-AU" dirty="0"/>
              <a:t>RNA sample storage (prevent degradation)</a:t>
            </a:r>
          </a:p>
        </p:txBody>
      </p:sp>
      <p:sp>
        <p:nvSpPr>
          <p:cNvPr id="4" name="Slide Number Placeholder 3"/>
          <p:cNvSpPr>
            <a:spLocks noGrp="1"/>
          </p:cNvSpPr>
          <p:nvPr>
            <p:ph type="sldNum" sz="quarter" idx="5"/>
          </p:nvPr>
        </p:nvSpPr>
        <p:spPr/>
        <p:txBody>
          <a:bodyPr/>
          <a:lstStyle/>
          <a:p>
            <a:fld id="{773DD189-D65A-44BF-91C3-3E66D3149F47}" type="slidenum">
              <a:rPr lang="en-AU" smtClean="0"/>
              <a:t>6</a:t>
            </a:fld>
            <a:endParaRPr lang="en-AU"/>
          </a:p>
        </p:txBody>
      </p:sp>
    </p:spTree>
    <p:extLst>
      <p:ext uri="{BB962C8B-B14F-4D97-AF65-F5344CB8AC3E}">
        <p14:creationId xmlns:p14="http://schemas.microsoft.com/office/powerpoint/2010/main" val="16808299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Again, to empathise the importance of cold chain storage, transfer etc to prevent degradation of RNA </a:t>
            </a:r>
          </a:p>
          <a:p>
            <a:endParaRPr lang="en-AU" dirty="0"/>
          </a:p>
          <a:p>
            <a:r>
              <a:rPr lang="en-AU" dirty="0"/>
              <a:t>Total RNA conc/nanodrop (not indicative, but quick check to ensure neg ex is clean, total RNA not lost-later QC will pick this up)</a:t>
            </a:r>
          </a:p>
          <a:p>
            <a:endParaRPr lang="en-AU" dirty="0"/>
          </a:p>
          <a:p>
            <a:r>
              <a:rPr lang="en-AU" dirty="0"/>
              <a:t>If contamination experienced, perform a deep clean of pipettes, lab coats, working space and repeat extractions</a:t>
            </a:r>
          </a:p>
        </p:txBody>
      </p:sp>
      <p:sp>
        <p:nvSpPr>
          <p:cNvPr id="4" name="Slide Number Placeholder 3"/>
          <p:cNvSpPr>
            <a:spLocks noGrp="1"/>
          </p:cNvSpPr>
          <p:nvPr>
            <p:ph type="sldNum" sz="quarter" idx="5"/>
          </p:nvPr>
        </p:nvSpPr>
        <p:spPr/>
        <p:txBody>
          <a:bodyPr/>
          <a:lstStyle/>
          <a:p>
            <a:fld id="{773DD189-D65A-44BF-91C3-3E66D3149F47}" type="slidenum">
              <a:rPr lang="en-AU" smtClean="0"/>
              <a:t>7</a:t>
            </a:fld>
            <a:endParaRPr lang="en-AU"/>
          </a:p>
        </p:txBody>
      </p:sp>
    </p:spTree>
    <p:extLst>
      <p:ext uri="{BB962C8B-B14F-4D97-AF65-F5344CB8AC3E}">
        <p14:creationId xmlns:p14="http://schemas.microsoft.com/office/powerpoint/2010/main" val="7532297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Availability-e.g. homemade buffers</a:t>
            </a:r>
          </a:p>
          <a:p>
            <a:r>
              <a:rPr lang="en-AU" dirty="0"/>
              <a:t>Silica columns quick, reproducible…(kits)</a:t>
            </a:r>
          </a:p>
          <a:p>
            <a:r>
              <a:rPr lang="en-AU" dirty="0"/>
              <a:t>Trizol-complex waste management and risk assessments required</a:t>
            </a:r>
          </a:p>
        </p:txBody>
      </p:sp>
      <p:sp>
        <p:nvSpPr>
          <p:cNvPr id="4" name="Slide Number Placeholder 3"/>
          <p:cNvSpPr>
            <a:spLocks noGrp="1"/>
          </p:cNvSpPr>
          <p:nvPr>
            <p:ph type="sldNum" sz="quarter" idx="5"/>
          </p:nvPr>
        </p:nvSpPr>
        <p:spPr/>
        <p:txBody>
          <a:bodyPr/>
          <a:lstStyle/>
          <a:p>
            <a:fld id="{773DD189-D65A-44BF-91C3-3E66D3149F47}" type="slidenum">
              <a:rPr lang="en-AU" smtClean="0"/>
              <a:t>8</a:t>
            </a:fld>
            <a:endParaRPr lang="en-AU"/>
          </a:p>
        </p:txBody>
      </p:sp>
    </p:spTree>
    <p:extLst>
      <p:ext uri="{BB962C8B-B14F-4D97-AF65-F5344CB8AC3E}">
        <p14:creationId xmlns:p14="http://schemas.microsoft.com/office/powerpoint/2010/main" val="9699699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773DD189-D65A-44BF-91C3-3E66D3149F47}" type="slidenum">
              <a:rPr lang="en-AU" smtClean="0"/>
              <a:t>9</a:t>
            </a:fld>
            <a:endParaRPr lang="en-AU"/>
          </a:p>
        </p:txBody>
      </p:sp>
    </p:spTree>
    <p:extLst>
      <p:ext uri="{BB962C8B-B14F-4D97-AF65-F5344CB8AC3E}">
        <p14:creationId xmlns:p14="http://schemas.microsoft.com/office/powerpoint/2010/main" val="12664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1ABD4-EEA1-42C9-9F40-6B5EF592563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907E1204-CFBE-4451-942A-F204DF9C11C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871BBC72-12AF-4E4E-B765-7E2807989166}"/>
              </a:ext>
            </a:extLst>
          </p:cNvPr>
          <p:cNvSpPr>
            <a:spLocks noGrp="1"/>
          </p:cNvSpPr>
          <p:nvPr>
            <p:ph type="dt" sz="half" idx="10"/>
          </p:nvPr>
        </p:nvSpPr>
        <p:spPr/>
        <p:txBody>
          <a:bodyPr/>
          <a:lstStyle/>
          <a:p>
            <a:fld id="{2B0D6068-C5EE-43B2-8358-E65A823AE53B}" type="datetimeFigureOut">
              <a:rPr lang="en-AU" smtClean="0"/>
              <a:t>18/11/2022</a:t>
            </a:fld>
            <a:endParaRPr lang="en-AU"/>
          </a:p>
        </p:txBody>
      </p:sp>
      <p:sp>
        <p:nvSpPr>
          <p:cNvPr id="5" name="Footer Placeholder 4">
            <a:extLst>
              <a:ext uri="{FF2B5EF4-FFF2-40B4-BE49-F238E27FC236}">
                <a16:creationId xmlns:a16="http://schemas.microsoft.com/office/drawing/2014/main" id="{9FD565B8-485D-48BA-A609-62FDA280CD1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170E946-EFA5-4893-A059-F269B779E6D4}"/>
              </a:ext>
            </a:extLst>
          </p:cNvPr>
          <p:cNvSpPr>
            <a:spLocks noGrp="1"/>
          </p:cNvSpPr>
          <p:nvPr>
            <p:ph type="sldNum" sz="quarter" idx="12"/>
          </p:nvPr>
        </p:nvSpPr>
        <p:spPr/>
        <p:txBody>
          <a:bodyPr/>
          <a:lstStyle/>
          <a:p>
            <a:fld id="{E6D8C599-6E16-429A-AB3D-3952F8736AD2}" type="slidenum">
              <a:rPr lang="en-AU" smtClean="0"/>
              <a:t>‹#›</a:t>
            </a:fld>
            <a:endParaRPr lang="en-AU"/>
          </a:p>
        </p:txBody>
      </p:sp>
    </p:spTree>
    <p:extLst>
      <p:ext uri="{BB962C8B-B14F-4D97-AF65-F5344CB8AC3E}">
        <p14:creationId xmlns:p14="http://schemas.microsoft.com/office/powerpoint/2010/main" val="2005273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F83F9-9C34-4ED8-B0BC-89B86C18F94B}"/>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1DEC3643-AB90-42F2-99A3-A14D7596DB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EAC94D8-3FF3-44EF-B93C-11F342A637BC}"/>
              </a:ext>
            </a:extLst>
          </p:cNvPr>
          <p:cNvSpPr>
            <a:spLocks noGrp="1"/>
          </p:cNvSpPr>
          <p:nvPr>
            <p:ph type="dt" sz="half" idx="10"/>
          </p:nvPr>
        </p:nvSpPr>
        <p:spPr/>
        <p:txBody>
          <a:bodyPr/>
          <a:lstStyle/>
          <a:p>
            <a:fld id="{2B0D6068-C5EE-43B2-8358-E65A823AE53B}" type="datetimeFigureOut">
              <a:rPr lang="en-AU" smtClean="0"/>
              <a:t>18/11/2022</a:t>
            </a:fld>
            <a:endParaRPr lang="en-AU"/>
          </a:p>
        </p:txBody>
      </p:sp>
      <p:sp>
        <p:nvSpPr>
          <p:cNvPr id="5" name="Footer Placeholder 4">
            <a:extLst>
              <a:ext uri="{FF2B5EF4-FFF2-40B4-BE49-F238E27FC236}">
                <a16:creationId xmlns:a16="http://schemas.microsoft.com/office/drawing/2014/main" id="{56A50598-81DD-43B8-8228-527723A58DF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6828ABB0-A852-42B1-ABEB-764176E5D4CC}"/>
              </a:ext>
            </a:extLst>
          </p:cNvPr>
          <p:cNvSpPr>
            <a:spLocks noGrp="1"/>
          </p:cNvSpPr>
          <p:nvPr>
            <p:ph type="sldNum" sz="quarter" idx="12"/>
          </p:nvPr>
        </p:nvSpPr>
        <p:spPr/>
        <p:txBody>
          <a:bodyPr/>
          <a:lstStyle/>
          <a:p>
            <a:fld id="{E6D8C599-6E16-429A-AB3D-3952F8736AD2}" type="slidenum">
              <a:rPr lang="en-AU" smtClean="0"/>
              <a:t>‹#›</a:t>
            </a:fld>
            <a:endParaRPr lang="en-AU"/>
          </a:p>
        </p:txBody>
      </p:sp>
    </p:spTree>
    <p:extLst>
      <p:ext uri="{BB962C8B-B14F-4D97-AF65-F5344CB8AC3E}">
        <p14:creationId xmlns:p14="http://schemas.microsoft.com/office/powerpoint/2010/main" val="8520761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9985D4F-E1C9-4811-9E7A-85FA8BFB740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BD5FBBD4-F51A-474D-BB81-57D3F462850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6C8FD0E4-AB16-4709-9894-9497558A427E}"/>
              </a:ext>
            </a:extLst>
          </p:cNvPr>
          <p:cNvSpPr>
            <a:spLocks noGrp="1"/>
          </p:cNvSpPr>
          <p:nvPr>
            <p:ph type="dt" sz="half" idx="10"/>
          </p:nvPr>
        </p:nvSpPr>
        <p:spPr/>
        <p:txBody>
          <a:bodyPr/>
          <a:lstStyle/>
          <a:p>
            <a:fld id="{2B0D6068-C5EE-43B2-8358-E65A823AE53B}" type="datetimeFigureOut">
              <a:rPr lang="en-AU" smtClean="0"/>
              <a:t>18/11/2022</a:t>
            </a:fld>
            <a:endParaRPr lang="en-AU"/>
          </a:p>
        </p:txBody>
      </p:sp>
      <p:sp>
        <p:nvSpPr>
          <p:cNvPr id="5" name="Footer Placeholder 4">
            <a:extLst>
              <a:ext uri="{FF2B5EF4-FFF2-40B4-BE49-F238E27FC236}">
                <a16:creationId xmlns:a16="http://schemas.microsoft.com/office/drawing/2014/main" id="{3BCB299C-4F0F-4563-9131-97F984E45AA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A3347755-61E9-4C08-8251-49E0282FCD2A}"/>
              </a:ext>
            </a:extLst>
          </p:cNvPr>
          <p:cNvSpPr>
            <a:spLocks noGrp="1"/>
          </p:cNvSpPr>
          <p:nvPr>
            <p:ph type="sldNum" sz="quarter" idx="12"/>
          </p:nvPr>
        </p:nvSpPr>
        <p:spPr/>
        <p:txBody>
          <a:bodyPr/>
          <a:lstStyle/>
          <a:p>
            <a:fld id="{E6D8C599-6E16-429A-AB3D-3952F8736AD2}" type="slidenum">
              <a:rPr lang="en-AU" smtClean="0"/>
              <a:t>‹#›</a:t>
            </a:fld>
            <a:endParaRPr lang="en-AU"/>
          </a:p>
        </p:txBody>
      </p:sp>
    </p:spTree>
    <p:extLst>
      <p:ext uri="{BB962C8B-B14F-4D97-AF65-F5344CB8AC3E}">
        <p14:creationId xmlns:p14="http://schemas.microsoft.com/office/powerpoint/2010/main" val="3092359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2F6BC-4C6F-4DD4-AAAC-111199931A29}"/>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0A4EEB0D-3377-4CC6-940A-68B4DFAF98A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B3C904D4-BFD4-4CB5-AC75-E7192D2ED4E8}"/>
              </a:ext>
            </a:extLst>
          </p:cNvPr>
          <p:cNvSpPr>
            <a:spLocks noGrp="1"/>
          </p:cNvSpPr>
          <p:nvPr>
            <p:ph type="dt" sz="half" idx="10"/>
          </p:nvPr>
        </p:nvSpPr>
        <p:spPr/>
        <p:txBody>
          <a:bodyPr/>
          <a:lstStyle/>
          <a:p>
            <a:fld id="{2B0D6068-C5EE-43B2-8358-E65A823AE53B}" type="datetimeFigureOut">
              <a:rPr lang="en-AU" smtClean="0"/>
              <a:t>18/11/2022</a:t>
            </a:fld>
            <a:endParaRPr lang="en-AU"/>
          </a:p>
        </p:txBody>
      </p:sp>
      <p:sp>
        <p:nvSpPr>
          <p:cNvPr id="5" name="Footer Placeholder 4">
            <a:extLst>
              <a:ext uri="{FF2B5EF4-FFF2-40B4-BE49-F238E27FC236}">
                <a16:creationId xmlns:a16="http://schemas.microsoft.com/office/drawing/2014/main" id="{DE0841A2-6456-4F9D-BE98-3D937B0B04C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65B925C0-E3F0-4E6B-B917-E611E266306C}"/>
              </a:ext>
            </a:extLst>
          </p:cNvPr>
          <p:cNvSpPr>
            <a:spLocks noGrp="1"/>
          </p:cNvSpPr>
          <p:nvPr>
            <p:ph type="sldNum" sz="quarter" idx="12"/>
          </p:nvPr>
        </p:nvSpPr>
        <p:spPr/>
        <p:txBody>
          <a:bodyPr/>
          <a:lstStyle/>
          <a:p>
            <a:fld id="{E6D8C599-6E16-429A-AB3D-3952F8736AD2}" type="slidenum">
              <a:rPr lang="en-AU" smtClean="0"/>
              <a:t>‹#›</a:t>
            </a:fld>
            <a:endParaRPr lang="en-AU"/>
          </a:p>
        </p:txBody>
      </p:sp>
    </p:spTree>
    <p:extLst>
      <p:ext uri="{BB962C8B-B14F-4D97-AF65-F5344CB8AC3E}">
        <p14:creationId xmlns:p14="http://schemas.microsoft.com/office/powerpoint/2010/main" val="3556574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84138-44EB-4B93-AB26-3E9122E70AA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23E09C49-CF81-401A-BC98-C4E05AB7E8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5BFBE51-51DC-420D-9C02-31BCB56D6DF4}"/>
              </a:ext>
            </a:extLst>
          </p:cNvPr>
          <p:cNvSpPr>
            <a:spLocks noGrp="1"/>
          </p:cNvSpPr>
          <p:nvPr>
            <p:ph type="dt" sz="half" idx="10"/>
          </p:nvPr>
        </p:nvSpPr>
        <p:spPr/>
        <p:txBody>
          <a:bodyPr/>
          <a:lstStyle/>
          <a:p>
            <a:fld id="{2B0D6068-C5EE-43B2-8358-E65A823AE53B}" type="datetimeFigureOut">
              <a:rPr lang="en-AU" smtClean="0"/>
              <a:t>18/11/2022</a:t>
            </a:fld>
            <a:endParaRPr lang="en-AU"/>
          </a:p>
        </p:txBody>
      </p:sp>
      <p:sp>
        <p:nvSpPr>
          <p:cNvPr id="5" name="Footer Placeholder 4">
            <a:extLst>
              <a:ext uri="{FF2B5EF4-FFF2-40B4-BE49-F238E27FC236}">
                <a16:creationId xmlns:a16="http://schemas.microsoft.com/office/drawing/2014/main" id="{39F359A8-6E55-42DD-8CFB-9D2BAFD0A3E2}"/>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20CA9758-DC88-4F94-8C44-ECF222A4E983}"/>
              </a:ext>
            </a:extLst>
          </p:cNvPr>
          <p:cNvSpPr>
            <a:spLocks noGrp="1"/>
          </p:cNvSpPr>
          <p:nvPr>
            <p:ph type="sldNum" sz="quarter" idx="12"/>
          </p:nvPr>
        </p:nvSpPr>
        <p:spPr/>
        <p:txBody>
          <a:bodyPr/>
          <a:lstStyle/>
          <a:p>
            <a:fld id="{E6D8C599-6E16-429A-AB3D-3952F8736AD2}" type="slidenum">
              <a:rPr lang="en-AU" smtClean="0"/>
              <a:t>‹#›</a:t>
            </a:fld>
            <a:endParaRPr lang="en-AU"/>
          </a:p>
        </p:txBody>
      </p:sp>
    </p:spTree>
    <p:extLst>
      <p:ext uri="{BB962C8B-B14F-4D97-AF65-F5344CB8AC3E}">
        <p14:creationId xmlns:p14="http://schemas.microsoft.com/office/powerpoint/2010/main" val="39321773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BC9CD-8DF3-4D8B-87FE-539A4D195AC2}"/>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1BA180AB-16CD-450E-972D-17E370B7C56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5B6C7CD7-45B6-4C68-905A-F731AEECDC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97CB0BC8-B302-4C85-9488-982C59E809FD}"/>
              </a:ext>
            </a:extLst>
          </p:cNvPr>
          <p:cNvSpPr>
            <a:spLocks noGrp="1"/>
          </p:cNvSpPr>
          <p:nvPr>
            <p:ph type="dt" sz="half" idx="10"/>
          </p:nvPr>
        </p:nvSpPr>
        <p:spPr/>
        <p:txBody>
          <a:bodyPr/>
          <a:lstStyle/>
          <a:p>
            <a:fld id="{2B0D6068-C5EE-43B2-8358-E65A823AE53B}" type="datetimeFigureOut">
              <a:rPr lang="en-AU" smtClean="0"/>
              <a:t>18/11/2022</a:t>
            </a:fld>
            <a:endParaRPr lang="en-AU"/>
          </a:p>
        </p:txBody>
      </p:sp>
      <p:sp>
        <p:nvSpPr>
          <p:cNvPr id="6" name="Footer Placeholder 5">
            <a:extLst>
              <a:ext uri="{FF2B5EF4-FFF2-40B4-BE49-F238E27FC236}">
                <a16:creationId xmlns:a16="http://schemas.microsoft.com/office/drawing/2014/main" id="{C5902214-F19A-4F4A-AF58-A3F433027D6F}"/>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0035712-A357-4EBF-BF62-8D70258FB56B}"/>
              </a:ext>
            </a:extLst>
          </p:cNvPr>
          <p:cNvSpPr>
            <a:spLocks noGrp="1"/>
          </p:cNvSpPr>
          <p:nvPr>
            <p:ph type="sldNum" sz="quarter" idx="12"/>
          </p:nvPr>
        </p:nvSpPr>
        <p:spPr/>
        <p:txBody>
          <a:bodyPr/>
          <a:lstStyle/>
          <a:p>
            <a:fld id="{E6D8C599-6E16-429A-AB3D-3952F8736AD2}" type="slidenum">
              <a:rPr lang="en-AU" smtClean="0"/>
              <a:t>‹#›</a:t>
            </a:fld>
            <a:endParaRPr lang="en-AU"/>
          </a:p>
        </p:txBody>
      </p:sp>
    </p:spTree>
    <p:extLst>
      <p:ext uri="{BB962C8B-B14F-4D97-AF65-F5344CB8AC3E}">
        <p14:creationId xmlns:p14="http://schemas.microsoft.com/office/powerpoint/2010/main" val="30188800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03E97-2D4A-489C-8B81-4160E36003D4}"/>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EF32AC82-25A4-40A3-AC03-B3D5DA2E18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81F842F-4A46-4CA3-88B6-4B023343FED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6799EA05-1E54-4C5E-ABAB-E10C98AC58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A8BB327-77C5-4C05-AD87-459C64B73FB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BEBA3B25-0161-4128-88FD-04C046098119}"/>
              </a:ext>
            </a:extLst>
          </p:cNvPr>
          <p:cNvSpPr>
            <a:spLocks noGrp="1"/>
          </p:cNvSpPr>
          <p:nvPr>
            <p:ph type="dt" sz="half" idx="10"/>
          </p:nvPr>
        </p:nvSpPr>
        <p:spPr/>
        <p:txBody>
          <a:bodyPr/>
          <a:lstStyle/>
          <a:p>
            <a:fld id="{2B0D6068-C5EE-43B2-8358-E65A823AE53B}" type="datetimeFigureOut">
              <a:rPr lang="en-AU" smtClean="0"/>
              <a:t>18/11/2022</a:t>
            </a:fld>
            <a:endParaRPr lang="en-AU"/>
          </a:p>
        </p:txBody>
      </p:sp>
      <p:sp>
        <p:nvSpPr>
          <p:cNvPr id="8" name="Footer Placeholder 7">
            <a:extLst>
              <a:ext uri="{FF2B5EF4-FFF2-40B4-BE49-F238E27FC236}">
                <a16:creationId xmlns:a16="http://schemas.microsoft.com/office/drawing/2014/main" id="{CB71AFFE-91D2-47C5-8F61-CA26FA0A3DA9}"/>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CC5D7440-6B89-4AA1-B73D-F28C276F2CE4}"/>
              </a:ext>
            </a:extLst>
          </p:cNvPr>
          <p:cNvSpPr>
            <a:spLocks noGrp="1"/>
          </p:cNvSpPr>
          <p:nvPr>
            <p:ph type="sldNum" sz="quarter" idx="12"/>
          </p:nvPr>
        </p:nvSpPr>
        <p:spPr/>
        <p:txBody>
          <a:bodyPr/>
          <a:lstStyle/>
          <a:p>
            <a:fld id="{E6D8C599-6E16-429A-AB3D-3952F8736AD2}" type="slidenum">
              <a:rPr lang="en-AU" smtClean="0"/>
              <a:t>‹#›</a:t>
            </a:fld>
            <a:endParaRPr lang="en-AU"/>
          </a:p>
        </p:txBody>
      </p:sp>
    </p:spTree>
    <p:extLst>
      <p:ext uri="{BB962C8B-B14F-4D97-AF65-F5344CB8AC3E}">
        <p14:creationId xmlns:p14="http://schemas.microsoft.com/office/powerpoint/2010/main" val="31965369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C61B4-B2A5-429D-A5A5-F02F42993FB8}"/>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E7B17A11-01A1-4FCC-BEDF-A7E7C039BE0E}"/>
              </a:ext>
            </a:extLst>
          </p:cNvPr>
          <p:cNvSpPr>
            <a:spLocks noGrp="1"/>
          </p:cNvSpPr>
          <p:nvPr>
            <p:ph type="dt" sz="half" idx="10"/>
          </p:nvPr>
        </p:nvSpPr>
        <p:spPr/>
        <p:txBody>
          <a:bodyPr/>
          <a:lstStyle/>
          <a:p>
            <a:fld id="{2B0D6068-C5EE-43B2-8358-E65A823AE53B}" type="datetimeFigureOut">
              <a:rPr lang="en-AU" smtClean="0"/>
              <a:t>18/11/2022</a:t>
            </a:fld>
            <a:endParaRPr lang="en-AU"/>
          </a:p>
        </p:txBody>
      </p:sp>
      <p:sp>
        <p:nvSpPr>
          <p:cNvPr id="4" name="Footer Placeholder 3">
            <a:extLst>
              <a:ext uri="{FF2B5EF4-FFF2-40B4-BE49-F238E27FC236}">
                <a16:creationId xmlns:a16="http://schemas.microsoft.com/office/drawing/2014/main" id="{7E668E30-C85D-466C-AFAB-DA275DFB6CD8}"/>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EDCCC3BF-DC78-4264-8FFF-8B599A561464}"/>
              </a:ext>
            </a:extLst>
          </p:cNvPr>
          <p:cNvSpPr>
            <a:spLocks noGrp="1"/>
          </p:cNvSpPr>
          <p:nvPr>
            <p:ph type="sldNum" sz="quarter" idx="12"/>
          </p:nvPr>
        </p:nvSpPr>
        <p:spPr/>
        <p:txBody>
          <a:bodyPr/>
          <a:lstStyle/>
          <a:p>
            <a:fld id="{E6D8C599-6E16-429A-AB3D-3952F8736AD2}" type="slidenum">
              <a:rPr lang="en-AU" smtClean="0"/>
              <a:t>‹#›</a:t>
            </a:fld>
            <a:endParaRPr lang="en-AU"/>
          </a:p>
        </p:txBody>
      </p:sp>
    </p:spTree>
    <p:extLst>
      <p:ext uri="{BB962C8B-B14F-4D97-AF65-F5344CB8AC3E}">
        <p14:creationId xmlns:p14="http://schemas.microsoft.com/office/powerpoint/2010/main" val="42042968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6F3026-A67D-4C01-9BA4-ECA675A3DBC3}"/>
              </a:ext>
            </a:extLst>
          </p:cNvPr>
          <p:cNvSpPr>
            <a:spLocks noGrp="1"/>
          </p:cNvSpPr>
          <p:nvPr>
            <p:ph type="dt" sz="half" idx="10"/>
          </p:nvPr>
        </p:nvSpPr>
        <p:spPr/>
        <p:txBody>
          <a:bodyPr/>
          <a:lstStyle/>
          <a:p>
            <a:fld id="{2B0D6068-C5EE-43B2-8358-E65A823AE53B}" type="datetimeFigureOut">
              <a:rPr lang="en-AU" smtClean="0"/>
              <a:t>18/11/2022</a:t>
            </a:fld>
            <a:endParaRPr lang="en-AU"/>
          </a:p>
        </p:txBody>
      </p:sp>
      <p:sp>
        <p:nvSpPr>
          <p:cNvPr id="3" name="Footer Placeholder 2">
            <a:extLst>
              <a:ext uri="{FF2B5EF4-FFF2-40B4-BE49-F238E27FC236}">
                <a16:creationId xmlns:a16="http://schemas.microsoft.com/office/drawing/2014/main" id="{FB6B57A1-9DD1-4A45-9762-CB22308D2792}"/>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98D6D7A7-3DBB-4DDF-8498-68E9F845648D}"/>
              </a:ext>
            </a:extLst>
          </p:cNvPr>
          <p:cNvSpPr>
            <a:spLocks noGrp="1"/>
          </p:cNvSpPr>
          <p:nvPr>
            <p:ph type="sldNum" sz="quarter" idx="12"/>
          </p:nvPr>
        </p:nvSpPr>
        <p:spPr/>
        <p:txBody>
          <a:bodyPr/>
          <a:lstStyle/>
          <a:p>
            <a:fld id="{E6D8C599-6E16-429A-AB3D-3952F8736AD2}" type="slidenum">
              <a:rPr lang="en-AU" smtClean="0"/>
              <a:t>‹#›</a:t>
            </a:fld>
            <a:endParaRPr lang="en-AU"/>
          </a:p>
        </p:txBody>
      </p:sp>
    </p:spTree>
    <p:extLst>
      <p:ext uri="{BB962C8B-B14F-4D97-AF65-F5344CB8AC3E}">
        <p14:creationId xmlns:p14="http://schemas.microsoft.com/office/powerpoint/2010/main" val="3545047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BEBA3-B38A-4B04-B1E5-9CE77F5785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294760F8-0806-41D0-A180-24F28F4F58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97426E70-0146-4FA3-BDCC-048108D426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9FAC491-6CCC-4613-A3A1-025B67FFAC44}"/>
              </a:ext>
            </a:extLst>
          </p:cNvPr>
          <p:cNvSpPr>
            <a:spLocks noGrp="1"/>
          </p:cNvSpPr>
          <p:nvPr>
            <p:ph type="dt" sz="half" idx="10"/>
          </p:nvPr>
        </p:nvSpPr>
        <p:spPr/>
        <p:txBody>
          <a:bodyPr/>
          <a:lstStyle/>
          <a:p>
            <a:fld id="{2B0D6068-C5EE-43B2-8358-E65A823AE53B}" type="datetimeFigureOut">
              <a:rPr lang="en-AU" smtClean="0"/>
              <a:t>18/11/2022</a:t>
            </a:fld>
            <a:endParaRPr lang="en-AU"/>
          </a:p>
        </p:txBody>
      </p:sp>
      <p:sp>
        <p:nvSpPr>
          <p:cNvPr id="6" name="Footer Placeholder 5">
            <a:extLst>
              <a:ext uri="{FF2B5EF4-FFF2-40B4-BE49-F238E27FC236}">
                <a16:creationId xmlns:a16="http://schemas.microsoft.com/office/drawing/2014/main" id="{89F07275-E8FF-4189-B3A2-AC5B7EC8CC09}"/>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CA3A7A88-F90A-4914-BEFF-9055722412C0}"/>
              </a:ext>
            </a:extLst>
          </p:cNvPr>
          <p:cNvSpPr>
            <a:spLocks noGrp="1"/>
          </p:cNvSpPr>
          <p:nvPr>
            <p:ph type="sldNum" sz="quarter" idx="12"/>
          </p:nvPr>
        </p:nvSpPr>
        <p:spPr/>
        <p:txBody>
          <a:bodyPr/>
          <a:lstStyle/>
          <a:p>
            <a:fld id="{E6D8C599-6E16-429A-AB3D-3952F8736AD2}" type="slidenum">
              <a:rPr lang="en-AU" smtClean="0"/>
              <a:t>‹#›</a:t>
            </a:fld>
            <a:endParaRPr lang="en-AU"/>
          </a:p>
        </p:txBody>
      </p:sp>
    </p:spTree>
    <p:extLst>
      <p:ext uri="{BB962C8B-B14F-4D97-AF65-F5344CB8AC3E}">
        <p14:creationId xmlns:p14="http://schemas.microsoft.com/office/powerpoint/2010/main" val="27254770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FED45-7175-40CC-8B52-82049BC381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9E8685D1-40DC-427A-9DCF-6E58AB1969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6CBB9B0F-D834-435D-B189-8D81AF81F8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E8A9B4-22B5-49F0-9489-9BCE5ADBB84F}"/>
              </a:ext>
            </a:extLst>
          </p:cNvPr>
          <p:cNvSpPr>
            <a:spLocks noGrp="1"/>
          </p:cNvSpPr>
          <p:nvPr>
            <p:ph type="dt" sz="half" idx="10"/>
          </p:nvPr>
        </p:nvSpPr>
        <p:spPr/>
        <p:txBody>
          <a:bodyPr/>
          <a:lstStyle/>
          <a:p>
            <a:fld id="{2B0D6068-C5EE-43B2-8358-E65A823AE53B}" type="datetimeFigureOut">
              <a:rPr lang="en-AU" smtClean="0"/>
              <a:t>18/11/2022</a:t>
            </a:fld>
            <a:endParaRPr lang="en-AU"/>
          </a:p>
        </p:txBody>
      </p:sp>
      <p:sp>
        <p:nvSpPr>
          <p:cNvPr id="6" name="Footer Placeholder 5">
            <a:extLst>
              <a:ext uri="{FF2B5EF4-FFF2-40B4-BE49-F238E27FC236}">
                <a16:creationId xmlns:a16="http://schemas.microsoft.com/office/drawing/2014/main" id="{8A1878C8-BB43-4F4F-A862-B94B7621F514}"/>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C305C11A-6AF6-43B7-98C9-81F014ECBF90}"/>
              </a:ext>
            </a:extLst>
          </p:cNvPr>
          <p:cNvSpPr>
            <a:spLocks noGrp="1"/>
          </p:cNvSpPr>
          <p:nvPr>
            <p:ph type="sldNum" sz="quarter" idx="12"/>
          </p:nvPr>
        </p:nvSpPr>
        <p:spPr/>
        <p:txBody>
          <a:bodyPr/>
          <a:lstStyle/>
          <a:p>
            <a:fld id="{E6D8C599-6E16-429A-AB3D-3952F8736AD2}" type="slidenum">
              <a:rPr lang="en-AU" smtClean="0"/>
              <a:t>‹#›</a:t>
            </a:fld>
            <a:endParaRPr lang="en-AU"/>
          </a:p>
        </p:txBody>
      </p:sp>
    </p:spTree>
    <p:extLst>
      <p:ext uri="{BB962C8B-B14F-4D97-AF65-F5344CB8AC3E}">
        <p14:creationId xmlns:p14="http://schemas.microsoft.com/office/powerpoint/2010/main" val="16883354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4BF221-F4A5-40A4-B067-43A27C64074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EA5A93BC-3446-48BB-AB82-B8965D8659F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1D8EE0A-3B97-4FF4-8844-68287EB5374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0D6068-C5EE-43B2-8358-E65A823AE53B}" type="datetimeFigureOut">
              <a:rPr lang="en-AU" smtClean="0"/>
              <a:t>18/11/2022</a:t>
            </a:fld>
            <a:endParaRPr lang="en-AU"/>
          </a:p>
        </p:txBody>
      </p:sp>
      <p:sp>
        <p:nvSpPr>
          <p:cNvPr id="5" name="Footer Placeholder 4">
            <a:extLst>
              <a:ext uri="{FF2B5EF4-FFF2-40B4-BE49-F238E27FC236}">
                <a16:creationId xmlns:a16="http://schemas.microsoft.com/office/drawing/2014/main" id="{37605833-1D1E-4509-90C9-8946B02E634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10DF76DF-9AA0-43EB-A16D-017BE39C12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D8C599-6E16-429A-AB3D-3952F8736AD2}" type="slidenum">
              <a:rPr lang="en-AU" smtClean="0"/>
              <a:t>‹#›</a:t>
            </a:fld>
            <a:endParaRPr lang="en-AU"/>
          </a:p>
        </p:txBody>
      </p:sp>
    </p:spTree>
    <p:extLst>
      <p:ext uri="{BB962C8B-B14F-4D97-AF65-F5344CB8AC3E}">
        <p14:creationId xmlns:p14="http://schemas.microsoft.com/office/powerpoint/2010/main" val="20246496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sv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png"/><Relationship Id="rId7" Type="http://schemas.openxmlformats.org/officeDocument/2006/relationships/image" Target="../media/image3.sv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6.svg"/><Relationship Id="rId4" Type="http://schemas.openxmlformats.org/officeDocument/2006/relationships/image" Target="../media/image15.png"/><Relationship Id="rId9" Type="http://schemas.openxmlformats.org/officeDocument/2006/relationships/image" Target="../media/image18.sv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7B6A0510-F7DD-4006-B8E9-7A5AF27619AC}"/>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35333" t="34286" r="26951" b="38624"/>
          <a:stretch/>
        </p:blipFill>
        <p:spPr>
          <a:xfrm>
            <a:off x="5181600" y="385953"/>
            <a:ext cx="1828800" cy="1857830"/>
          </a:xfrm>
          <a:prstGeom prst="rect">
            <a:avLst/>
          </a:prstGeom>
        </p:spPr>
      </p:pic>
      <p:sp>
        <p:nvSpPr>
          <p:cNvPr id="7" name="Title 3">
            <a:extLst>
              <a:ext uri="{FF2B5EF4-FFF2-40B4-BE49-F238E27FC236}">
                <a16:creationId xmlns:a16="http://schemas.microsoft.com/office/drawing/2014/main" id="{20C02858-F661-4461-8198-D20958B1D08A}"/>
              </a:ext>
            </a:extLst>
          </p:cNvPr>
          <p:cNvSpPr>
            <a:spLocks noGrp="1"/>
          </p:cNvSpPr>
          <p:nvPr>
            <p:ph type="ctrTitle"/>
          </p:nvPr>
        </p:nvSpPr>
        <p:spPr>
          <a:xfrm>
            <a:off x="1524000" y="2667000"/>
            <a:ext cx="9144000" cy="842962"/>
          </a:xfrm>
        </p:spPr>
        <p:txBody>
          <a:bodyPr>
            <a:normAutofit/>
          </a:bodyPr>
          <a:lstStyle/>
          <a:p>
            <a:r>
              <a:rPr lang="en-AU" sz="4400" dirty="0">
                <a:solidFill>
                  <a:srgbClr val="F6EECA"/>
                </a:solidFill>
              </a:rPr>
              <a:t>Sample collection and extraction</a:t>
            </a:r>
          </a:p>
        </p:txBody>
      </p:sp>
      <p:sp>
        <p:nvSpPr>
          <p:cNvPr id="8" name="Subtitle 4">
            <a:extLst>
              <a:ext uri="{FF2B5EF4-FFF2-40B4-BE49-F238E27FC236}">
                <a16:creationId xmlns:a16="http://schemas.microsoft.com/office/drawing/2014/main" id="{26214D6D-CE42-46D9-8101-B5A2586D4604}"/>
              </a:ext>
            </a:extLst>
          </p:cNvPr>
          <p:cNvSpPr txBox="1">
            <a:spLocks/>
          </p:cNvSpPr>
          <p:nvPr/>
        </p:nvSpPr>
        <p:spPr>
          <a:xfrm>
            <a:off x="1744411" y="6240123"/>
            <a:ext cx="8703177" cy="84885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AU" sz="1400" dirty="0">
                <a:solidFill>
                  <a:srgbClr val="F6EECA"/>
                </a:solidFill>
              </a:rPr>
              <a:t>ARTIC TRAIN 01AUG22</a:t>
            </a:r>
            <a:br>
              <a:rPr lang="en-AU" sz="1400" dirty="0">
                <a:solidFill>
                  <a:srgbClr val="F6EECA"/>
                </a:solidFill>
              </a:rPr>
            </a:br>
            <a:r>
              <a:rPr lang="en-AU" sz="1400" dirty="0">
                <a:solidFill>
                  <a:srgbClr val="F6EECA"/>
                </a:solidFill>
              </a:rPr>
              <a:t>Yasmin Goodfellow</a:t>
            </a:r>
          </a:p>
        </p:txBody>
      </p:sp>
      <p:sp>
        <p:nvSpPr>
          <p:cNvPr id="9" name="TextBox 8">
            <a:extLst>
              <a:ext uri="{FF2B5EF4-FFF2-40B4-BE49-F238E27FC236}">
                <a16:creationId xmlns:a16="http://schemas.microsoft.com/office/drawing/2014/main" id="{AA96C489-243D-4494-B789-C439EB0FCA4B}"/>
              </a:ext>
            </a:extLst>
          </p:cNvPr>
          <p:cNvSpPr txBox="1"/>
          <p:nvPr/>
        </p:nvSpPr>
        <p:spPr>
          <a:xfrm>
            <a:off x="3047999" y="3424197"/>
            <a:ext cx="6096000" cy="369332"/>
          </a:xfrm>
          <a:prstGeom prst="rect">
            <a:avLst/>
          </a:prstGeom>
          <a:noFill/>
        </p:spPr>
        <p:txBody>
          <a:bodyPr wrap="square">
            <a:spAutoFit/>
          </a:bodyPr>
          <a:lstStyle/>
          <a:p>
            <a:pPr algn="ctr"/>
            <a:r>
              <a:rPr lang="en-AU" sz="1800" dirty="0">
                <a:solidFill>
                  <a:srgbClr val="F6EECA"/>
                </a:solidFill>
              </a:rPr>
              <a:t>ARTIC Network Train the Trainer - August 2022</a:t>
            </a:r>
            <a:endParaRPr lang="en-AU" dirty="0"/>
          </a:p>
        </p:txBody>
      </p:sp>
    </p:spTree>
    <p:extLst>
      <p:ext uri="{BB962C8B-B14F-4D97-AF65-F5344CB8AC3E}">
        <p14:creationId xmlns:p14="http://schemas.microsoft.com/office/powerpoint/2010/main" val="15561401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46B3B-390A-4035-9EF7-8B5356CD34A4}"/>
              </a:ext>
            </a:extLst>
          </p:cNvPr>
          <p:cNvSpPr>
            <a:spLocks noGrp="1"/>
          </p:cNvSpPr>
          <p:nvPr>
            <p:ph type="title"/>
          </p:nvPr>
        </p:nvSpPr>
        <p:spPr/>
        <p:txBody>
          <a:bodyPr/>
          <a:lstStyle/>
          <a:p>
            <a:r>
              <a:rPr lang="en-AU" dirty="0">
                <a:solidFill>
                  <a:srgbClr val="F6EECA"/>
                </a:solidFill>
              </a:rPr>
              <a:t>Objectives</a:t>
            </a:r>
          </a:p>
        </p:txBody>
      </p:sp>
      <p:sp>
        <p:nvSpPr>
          <p:cNvPr id="3" name="Content Placeholder 2">
            <a:extLst>
              <a:ext uri="{FF2B5EF4-FFF2-40B4-BE49-F238E27FC236}">
                <a16:creationId xmlns:a16="http://schemas.microsoft.com/office/drawing/2014/main" id="{60EBBD81-7178-4B91-8381-B263A0EACD92}"/>
              </a:ext>
            </a:extLst>
          </p:cNvPr>
          <p:cNvSpPr>
            <a:spLocks noGrp="1"/>
          </p:cNvSpPr>
          <p:nvPr>
            <p:ph idx="1"/>
          </p:nvPr>
        </p:nvSpPr>
        <p:spPr/>
        <p:txBody>
          <a:bodyPr/>
          <a:lstStyle/>
          <a:p>
            <a:r>
              <a:rPr lang="en-AU" dirty="0">
                <a:solidFill>
                  <a:srgbClr val="F6EECA"/>
                </a:solidFill>
              </a:rPr>
              <a:t>Safety</a:t>
            </a:r>
          </a:p>
          <a:p>
            <a:r>
              <a:rPr lang="en-AU" dirty="0">
                <a:solidFill>
                  <a:srgbClr val="F6EECA"/>
                </a:solidFill>
              </a:rPr>
              <a:t>Collection requirements </a:t>
            </a:r>
          </a:p>
          <a:p>
            <a:r>
              <a:rPr lang="en-AU" dirty="0">
                <a:solidFill>
                  <a:srgbClr val="F6EECA"/>
                </a:solidFill>
              </a:rPr>
              <a:t>RNA from samples</a:t>
            </a:r>
          </a:p>
          <a:p>
            <a:r>
              <a:rPr lang="en-AU" dirty="0">
                <a:solidFill>
                  <a:srgbClr val="F6EECA"/>
                </a:solidFill>
              </a:rPr>
              <a:t>Options for RNA extraction </a:t>
            </a:r>
          </a:p>
          <a:p>
            <a:pPr marL="0" indent="0">
              <a:buNone/>
            </a:pPr>
            <a:endParaRPr lang="en-AU" dirty="0">
              <a:solidFill>
                <a:srgbClr val="F6EECA"/>
              </a:solidFill>
            </a:endParaRPr>
          </a:p>
        </p:txBody>
      </p:sp>
    </p:spTree>
    <p:extLst>
      <p:ext uri="{BB962C8B-B14F-4D97-AF65-F5344CB8AC3E}">
        <p14:creationId xmlns:p14="http://schemas.microsoft.com/office/powerpoint/2010/main" val="269280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46B3B-390A-4035-9EF7-8B5356CD34A4}"/>
              </a:ext>
            </a:extLst>
          </p:cNvPr>
          <p:cNvSpPr>
            <a:spLocks noGrp="1"/>
          </p:cNvSpPr>
          <p:nvPr>
            <p:ph type="title"/>
          </p:nvPr>
        </p:nvSpPr>
        <p:spPr/>
        <p:txBody>
          <a:bodyPr/>
          <a:lstStyle/>
          <a:p>
            <a:r>
              <a:rPr lang="en-AU" dirty="0">
                <a:solidFill>
                  <a:srgbClr val="F6EECA"/>
                </a:solidFill>
              </a:rPr>
              <a:t>Safety</a:t>
            </a:r>
          </a:p>
        </p:txBody>
      </p:sp>
      <p:sp>
        <p:nvSpPr>
          <p:cNvPr id="3" name="Content Placeholder 2">
            <a:extLst>
              <a:ext uri="{FF2B5EF4-FFF2-40B4-BE49-F238E27FC236}">
                <a16:creationId xmlns:a16="http://schemas.microsoft.com/office/drawing/2014/main" id="{60EBBD81-7178-4B91-8381-B263A0EACD92}"/>
              </a:ext>
            </a:extLst>
          </p:cNvPr>
          <p:cNvSpPr>
            <a:spLocks noGrp="1"/>
          </p:cNvSpPr>
          <p:nvPr>
            <p:ph idx="1"/>
          </p:nvPr>
        </p:nvSpPr>
        <p:spPr/>
        <p:txBody>
          <a:bodyPr/>
          <a:lstStyle/>
          <a:p>
            <a:pPr marL="0" indent="0">
              <a:buNone/>
            </a:pPr>
            <a:r>
              <a:rPr lang="en-AU" dirty="0">
                <a:solidFill>
                  <a:srgbClr val="F6EECA"/>
                </a:solidFill>
              </a:rPr>
              <a:t>-Do not accept damaged samples! </a:t>
            </a:r>
          </a:p>
          <a:p>
            <a:pPr marL="0" indent="0">
              <a:buNone/>
            </a:pPr>
            <a:r>
              <a:rPr lang="en-AU" dirty="0">
                <a:solidFill>
                  <a:srgbClr val="F6EECA"/>
                </a:solidFill>
              </a:rPr>
              <a:t>-Live samples require special handling (CL3 </a:t>
            </a:r>
            <a:r>
              <a:rPr lang="en-AU" dirty="0" err="1">
                <a:solidFill>
                  <a:srgbClr val="F6EECA"/>
                </a:solidFill>
              </a:rPr>
              <a:t>ect</a:t>
            </a:r>
            <a:r>
              <a:rPr lang="en-AU" dirty="0">
                <a:solidFill>
                  <a:srgbClr val="F6EECA"/>
                </a:solidFill>
              </a:rPr>
              <a:t>)</a:t>
            </a:r>
          </a:p>
          <a:p>
            <a:pPr marL="0" indent="0">
              <a:buNone/>
            </a:pPr>
            <a:r>
              <a:rPr lang="en-AU" dirty="0">
                <a:solidFill>
                  <a:srgbClr val="F6EECA"/>
                </a:solidFill>
              </a:rPr>
              <a:t>-Received samples MUST BE INACTIVATED</a:t>
            </a:r>
          </a:p>
          <a:p>
            <a:pPr marL="0" indent="0">
              <a:buNone/>
            </a:pPr>
            <a:r>
              <a:rPr lang="en-AU" dirty="0">
                <a:solidFill>
                  <a:srgbClr val="F6EECA"/>
                </a:solidFill>
              </a:rPr>
              <a:t>-Extractions should be handled BSCII as an additional safety measure</a:t>
            </a:r>
          </a:p>
          <a:p>
            <a:pPr marL="0" indent="0">
              <a:buNone/>
            </a:pPr>
            <a:r>
              <a:rPr lang="en-AU" dirty="0">
                <a:solidFill>
                  <a:srgbClr val="F6EECA"/>
                </a:solidFill>
              </a:rPr>
              <a:t>-Waste management </a:t>
            </a:r>
          </a:p>
          <a:p>
            <a:pPr marL="0" indent="0">
              <a:buNone/>
            </a:pPr>
            <a:endParaRPr lang="en-AU" dirty="0">
              <a:solidFill>
                <a:srgbClr val="F6EECA"/>
              </a:solidFill>
            </a:endParaRPr>
          </a:p>
        </p:txBody>
      </p:sp>
      <p:pic>
        <p:nvPicPr>
          <p:cNvPr id="4" name="Graphic 3" descr="Bio-hazard with solid fill">
            <a:extLst>
              <a:ext uri="{FF2B5EF4-FFF2-40B4-BE49-F238E27FC236}">
                <a16:creationId xmlns:a16="http://schemas.microsoft.com/office/drawing/2014/main" id="{E24AB1AA-8B1C-4E5F-9911-E3B727DDA10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64419" y="4276798"/>
            <a:ext cx="2158538" cy="2158538"/>
          </a:xfrm>
          <a:prstGeom prst="rect">
            <a:avLst/>
          </a:prstGeom>
        </p:spPr>
      </p:pic>
      <p:pic>
        <p:nvPicPr>
          <p:cNvPr id="6" name="Graphic 5" descr="Covid-19 with solid fill">
            <a:extLst>
              <a:ext uri="{FF2B5EF4-FFF2-40B4-BE49-F238E27FC236}">
                <a16:creationId xmlns:a16="http://schemas.microsoft.com/office/drawing/2014/main" id="{5927B70E-4F9B-490B-8954-3ED99B23B417}"/>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9721015">
            <a:off x="8664557" y="5186714"/>
            <a:ext cx="1166221" cy="1166221"/>
          </a:xfrm>
          <a:prstGeom prst="rect">
            <a:avLst/>
          </a:prstGeom>
        </p:spPr>
      </p:pic>
      <p:pic>
        <p:nvPicPr>
          <p:cNvPr id="7" name="Graphic 6" descr="Covid-19 with solid fill">
            <a:extLst>
              <a:ext uri="{FF2B5EF4-FFF2-40B4-BE49-F238E27FC236}">
                <a16:creationId xmlns:a16="http://schemas.microsoft.com/office/drawing/2014/main" id="{1FE76016-0305-41E5-A61E-8BAF8E6F5709}"/>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21060620">
            <a:off x="9347499" y="3930259"/>
            <a:ext cx="914400" cy="914400"/>
          </a:xfrm>
          <a:prstGeom prst="rect">
            <a:avLst/>
          </a:prstGeom>
        </p:spPr>
      </p:pic>
      <p:pic>
        <p:nvPicPr>
          <p:cNvPr id="8" name="Graphic 7" descr="Covid-19 with solid fill">
            <a:extLst>
              <a:ext uri="{FF2B5EF4-FFF2-40B4-BE49-F238E27FC236}">
                <a16:creationId xmlns:a16="http://schemas.microsoft.com/office/drawing/2014/main" id="{8F90A317-11AB-4B1F-8CF5-AE82EBD24E3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823772">
            <a:off x="10242061" y="5744308"/>
            <a:ext cx="1019042" cy="1019042"/>
          </a:xfrm>
          <a:prstGeom prst="rect">
            <a:avLst/>
          </a:prstGeom>
        </p:spPr>
      </p:pic>
      <p:pic>
        <p:nvPicPr>
          <p:cNvPr id="9" name="Graphic 8" descr="Covid-19 with solid fill">
            <a:extLst>
              <a:ext uri="{FF2B5EF4-FFF2-40B4-BE49-F238E27FC236}">
                <a16:creationId xmlns:a16="http://schemas.microsoft.com/office/drawing/2014/main" id="{DD3B9C06-69B0-426A-A2CB-F75491DFD5E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506474" y="4960805"/>
            <a:ext cx="847326" cy="847326"/>
          </a:xfrm>
          <a:prstGeom prst="rect">
            <a:avLst/>
          </a:prstGeom>
        </p:spPr>
      </p:pic>
      <p:pic>
        <p:nvPicPr>
          <p:cNvPr id="10" name="Graphic 9" descr="Covid-19 with solid fill">
            <a:extLst>
              <a:ext uri="{FF2B5EF4-FFF2-40B4-BE49-F238E27FC236}">
                <a16:creationId xmlns:a16="http://schemas.microsoft.com/office/drawing/2014/main" id="{DB951C57-E5DF-48E3-BEC5-7C9AE3FAFFC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720083">
            <a:off x="11582940" y="6161998"/>
            <a:ext cx="927097" cy="927097"/>
          </a:xfrm>
          <a:prstGeom prst="rect">
            <a:avLst/>
          </a:prstGeom>
        </p:spPr>
      </p:pic>
      <p:pic>
        <p:nvPicPr>
          <p:cNvPr id="11" name="Graphic 10" descr="Covid-19 with solid fill">
            <a:extLst>
              <a:ext uri="{FF2B5EF4-FFF2-40B4-BE49-F238E27FC236}">
                <a16:creationId xmlns:a16="http://schemas.microsoft.com/office/drawing/2014/main" id="{0C868FF6-F7CB-4DDE-B062-2E3A2CB3EEB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2607544">
            <a:off x="7966906" y="4369402"/>
            <a:ext cx="850211" cy="850211"/>
          </a:xfrm>
          <a:prstGeom prst="rect">
            <a:avLst/>
          </a:prstGeom>
        </p:spPr>
      </p:pic>
      <p:pic>
        <p:nvPicPr>
          <p:cNvPr id="12" name="Graphic 11" descr="Covid-19 with solid fill">
            <a:extLst>
              <a:ext uri="{FF2B5EF4-FFF2-40B4-BE49-F238E27FC236}">
                <a16:creationId xmlns:a16="http://schemas.microsoft.com/office/drawing/2014/main" id="{2809B3AA-6E2E-4FCF-801E-CE4ACC2806A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21382891">
            <a:off x="7531660" y="5971147"/>
            <a:ext cx="914400" cy="914400"/>
          </a:xfrm>
          <a:prstGeom prst="rect">
            <a:avLst/>
          </a:prstGeom>
        </p:spPr>
      </p:pic>
    </p:spTree>
    <p:extLst>
      <p:ext uri="{BB962C8B-B14F-4D97-AF65-F5344CB8AC3E}">
        <p14:creationId xmlns:p14="http://schemas.microsoft.com/office/powerpoint/2010/main" val="41946208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46B3B-390A-4035-9EF7-8B5356CD34A4}"/>
              </a:ext>
            </a:extLst>
          </p:cNvPr>
          <p:cNvSpPr>
            <a:spLocks noGrp="1"/>
          </p:cNvSpPr>
          <p:nvPr>
            <p:ph type="title"/>
          </p:nvPr>
        </p:nvSpPr>
        <p:spPr/>
        <p:txBody>
          <a:bodyPr/>
          <a:lstStyle/>
          <a:p>
            <a:r>
              <a:rPr lang="en-AU" dirty="0">
                <a:solidFill>
                  <a:srgbClr val="F6EECA"/>
                </a:solidFill>
              </a:rPr>
              <a:t>Collection requirements </a:t>
            </a:r>
          </a:p>
        </p:txBody>
      </p:sp>
      <p:sp>
        <p:nvSpPr>
          <p:cNvPr id="3" name="Content Placeholder 2">
            <a:extLst>
              <a:ext uri="{FF2B5EF4-FFF2-40B4-BE49-F238E27FC236}">
                <a16:creationId xmlns:a16="http://schemas.microsoft.com/office/drawing/2014/main" id="{60EBBD81-7178-4B91-8381-B263A0EACD92}"/>
              </a:ext>
            </a:extLst>
          </p:cNvPr>
          <p:cNvSpPr>
            <a:spLocks noGrp="1"/>
          </p:cNvSpPr>
          <p:nvPr>
            <p:ph idx="1"/>
          </p:nvPr>
        </p:nvSpPr>
        <p:spPr/>
        <p:txBody>
          <a:bodyPr/>
          <a:lstStyle/>
          <a:p>
            <a:pPr marL="0" indent="0">
              <a:buNone/>
            </a:pPr>
            <a:r>
              <a:rPr lang="en-AU" dirty="0">
                <a:solidFill>
                  <a:srgbClr val="F6EECA"/>
                </a:solidFill>
              </a:rPr>
              <a:t>-Known quality/CT, RLU </a:t>
            </a:r>
          </a:p>
          <a:p>
            <a:pPr marL="0" indent="0">
              <a:buNone/>
            </a:pPr>
            <a:r>
              <a:rPr lang="en-AU" dirty="0">
                <a:solidFill>
                  <a:srgbClr val="F6EECA"/>
                </a:solidFill>
              </a:rPr>
              <a:t>-Complete patient metadata - traceability </a:t>
            </a:r>
          </a:p>
          <a:p>
            <a:pPr marL="0" indent="0">
              <a:buNone/>
            </a:pPr>
            <a:r>
              <a:rPr lang="en-AU" dirty="0">
                <a:solidFill>
                  <a:srgbClr val="F6EECA"/>
                </a:solidFill>
              </a:rPr>
              <a:t>-Minimise sample collection turnaround</a:t>
            </a:r>
          </a:p>
          <a:p>
            <a:pPr marL="0" indent="0">
              <a:buNone/>
            </a:pPr>
            <a:r>
              <a:rPr lang="en-AU" dirty="0">
                <a:solidFill>
                  <a:srgbClr val="F6EECA"/>
                </a:solidFill>
              </a:rPr>
              <a:t>-Appropriate storage before collection</a:t>
            </a:r>
          </a:p>
          <a:p>
            <a:pPr marL="0" indent="0">
              <a:buNone/>
            </a:pPr>
            <a:r>
              <a:rPr lang="en-AU" dirty="0">
                <a:solidFill>
                  <a:srgbClr val="F6EECA"/>
                </a:solidFill>
              </a:rPr>
              <a:t>-Sample anonymisation</a:t>
            </a:r>
          </a:p>
          <a:p>
            <a:pPr marL="0" indent="0">
              <a:buNone/>
            </a:pPr>
            <a:r>
              <a:rPr lang="en-AU" dirty="0">
                <a:solidFill>
                  <a:srgbClr val="F6EECA"/>
                </a:solidFill>
              </a:rPr>
              <a:t>-Assign internal ID</a:t>
            </a:r>
          </a:p>
        </p:txBody>
      </p:sp>
      <p:pic>
        <p:nvPicPr>
          <p:cNvPr id="5" name="Picture 4">
            <a:extLst>
              <a:ext uri="{FF2B5EF4-FFF2-40B4-BE49-F238E27FC236}">
                <a16:creationId xmlns:a16="http://schemas.microsoft.com/office/drawing/2014/main" id="{8BFDFC99-5999-47B1-B055-FF2B39829F76}"/>
              </a:ext>
            </a:extLst>
          </p:cNvPr>
          <p:cNvPicPr>
            <a:picLocks noChangeAspect="1"/>
          </p:cNvPicPr>
          <p:nvPr/>
        </p:nvPicPr>
        <p:blipFill>
          <a:blip r:embed="rId4"/>
          <a:stretch>
            <a:fillRect/>
          </a:stretch>
        </p:blipFill>
        <p:spPr>
          <a:xfrm>
            <a:off x="5906396" y="4603261"/>
            <a:ext cx="6087425" cy="2072430"/>
          </a:xfrm>
          <a:prstGeom prst="rect">
            <a:avLst/>
          </a:prstGeom>
        </p:spPr>
      </p:pic>
    </p:spTree>
    <p:extLst>
      <p:ext uri="{BB962C8B-B14F-4D97-AF65-F5344CB8AC3E}">
        <p14:creationId xmlns:p14="http://schemas.microsoft.com/office/powerpoint/2010/main" val="1692709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46B3B-390A-4035-9EF7-8B5356CD34A4}"/>
              </a:ext>
            </a:extLst>
          </p:cNvPr>
          <p:cNvSpPr>
            <a:spLocks noGrp="1"/>
          </p:cNvSpPr>
          <p:nvPr>
            <p:ph type="title"/>
          </p:nvPr>
        </p:nvSpPr>
        <p:spPr/>
        <p:txBody>
          <a:bodyPr/>
          <a:lstStyle/>
          <a:p>
            <a:r>
              <a:rPr lang="en-AU" dirty="0">
                <a:solidFill>
                  <a:srgbClr val="F6EECA"/>
                </a:solidFill>
              </a:rPr>
              <a:t>Sample management</a:t>
            </a:r>
          </a:p>
        </p:txBody>
      </p:sp>
      <p:sp>
        <p:nvSpPr>
          <p:cNvPr id="3" name="Content Placeholder 2">
            <a:extLst>
              <a:ext uri="{FF2B5EF4-FFF2-40B4-BE49-F238E27FC236}">
                <a16:creationId xmlns:a16="http://schemas.microsoft.com/office/drawing/2014/main" id="{60EBBD81-7178-4B91-8381-B263A0EACD92}"/>
              </a:ext>
            </a:extLst>
          </p:cNvPr>
          <p:cNvSpPr>
            <a:spLocks noGrp="1"/>
          </p:cNvSpPr>
          <p:nvPr>
            <p:ph idx="1"/>
          </p:nvPr>
        </p:nvSpPr>
        <p:spPr>
          <a:xfrm>
            <a:off x="838200" y="1825625"/>
            <a:ext cx="10515600" cy="1073883"/>
          </a:xfrm>
        </p:spPr>
        <p:txBody>
          <a:bodyPr/>
          <a:lstStyle/>
          <a:p>
            <a:pPr marL="0" indent="0">
              <a:buNone/>
            </a:pPr>
            <a:r>
              <a:rPr lang="en-AU" dirty="0">
                <a:solidFill>
                  <a:srgbClr val="F6EECA"/>
                </a:solidFill>
              </a:rPr>
              <a:t>-Regularly update metadata</a:t>
            </a:r>
          </a:p>
        </p:txBody>
      </p:sp>
      <p:pic>
        <p:nvPicPr>
          <p:cNvPr id="5" name="Picture 4">
            <a:extLst>
              <a:ext uri="{FF2B5EF4-FFF2-40B4-BE49-F238E27FC236}">
                <a16:creationId xmlns:a16="http://schemas.microsoft.com/office/drawing/2014/main" id="{4520FF76-7666-4C1E-A6E9-B4ECF755B15C}"/>
              </a:ext>
            </a:extLst>
          </p:cNvPr>
          <p:cNvPicPr>
            <a:picLocks noChangeAspect="1"/>
          </p:cNvPicPr>
          <p:nvPr/>
        </p:nvPicPr>
        <p:blipFill>
          <a:blip r:embed="rId4"/>
          <a:stretch>
            <a:fillRect/>
          </a:stretch>
        </p:blipFill>
        <p:spPr>
          <a:xfrm>
            <a:off x="984737" y="2604382"/>
            <a:ext cx="10582031" cy="3549075"/>
          </a:xfrm>
          <a:prstGeom prst="rect">
            <a:avLst/>
          </a:prstGeom>
        </p:spPr>
      </p:pic>
    </p:spTree>
    <p:extLst>
      <p:ext uri="{BB962C8B-B14F-4D97-AF65-F5344CB8AC3E}">
        <p14:creationId xmlns:p14="http://schemas.microsoft.com/office/powerpoint/2010/main" val="41315239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46B3B-390A-4035-9EF7-8B5356CD34A4}"/>
              </a:ext>
            </a:extLst>
          </p:cNvPr>
          <p:cNvSpPr>
            <a:spLocks noGrp="1"/>
          </p:cNvSpPr>
          <p:nvPr>
            <p:ph type="title"/>
          </p:nvPr>
        </p:nvSpPr>
        <p:spPr/>
        <p:txBody>
          <a:bodyPr/>
          <a:lstStyle/>
          <a:p>
            <a:r>
              <a:rPr lang="en-AU" dirty="0">
                <a:solidFill>
                  <a:srgbClr val="F6EECA"/>
                </a:solidFill>
              </a:rPr>
              <a:t>RNA extraction</a:t>
            </a:r>
          </a:p>
        </p:txBody>
      </p:sp>
      <p:sp>
        <p:nvSpPr>
          <p:cNvPr id="3" name="Content Placeholder 2">
            <a:extLst>
              <a:ext uri="{FF2B5EF4-FFF2-40B4-BE49-F238E27FC236}">
                <a16:creationId xmlns:a16="http://schemas.microsoft.com/office/drawing/2014/main" id="{60EBBD81-7178-4B91-8381-B263A0EACD92}"/>
              </a:ext>
            </a:extLst>
          </p:cNvPr>
          <p:cNvSpPr>
            <a:spLocks noGrp="1"/>
          </p:cNvSpPr>
          <p:nvPr>
            <p:ph idx="1"/>
          </p:nvPr>
        </p:nvSpPr>
        <p:spPr>
          <a:xfrm>
            <a:off x="838199" y="1825625"/>
            <a:ext cx="11132127" cy="4351338"/>
          </a:xfrm>
        </p:spPr>
        <p:txBody>
          <a:bodyPr>
            <a:normAutofit/>
          </a:bodyPr>
          <a:lstStyle/>
          <a:p>
            <a:pPr marL="0" indent="0">
              <a:buNone/>
            </a:pPr>
            <a:r>
              <a:rPr lang="en-AU" dirty="0">
                <a:solidFill>
                  <a:srgbClr val="F6EECA"/>
                </a:solidFill>
              </a:rPr>
              <a:t>-Spin down swab tubes</a:t>
            </a:r>
          </a:p>
          <a:p>
            <a:pPr marL="0" indent="0">
              <a:buNone/>
            </a:pPr>
            <a:r>
              <a:rPr lang="en-AU" dirty="0">
                <a:solidFill>
                  <a:srgbClr val="F6EECA"/>
                </a:solidFill>
              </a:rPr>
              <a:t>-Extract from swab aliquot, reserve residual </a:t>
            </a:r>
          </a:p>
          <a:p>
            <a:pPr marL="0" indent="0">
              <a:buNone/>
            </a:pPr>
            <a:r>
              <a:rPr lang="en-AU" dirty="0">
                <a:solidFill>
                  <a:srgbClr val="F6EECA"/>
                </a:solidFill>
              </a:rPr>
              <a:t>-Decontaminate between samples  </a:t>
            </a:r>
          </a:p>
          <a:p>
            <a:pPr marL="0" indent="0">
              <a:buNone/>
            </a:pPr>
            <a:r>
              <a:rPr lang="en-AU" dirty="0">
                <a:solidFill>
                  <a:srgbClr val="F6EECA"/>
                </a:solidFill>
              </a:rPr>
              <a:t>-Directional extraction  </a:t>
            </a:r>
          </a:p>
          <a:p>
            <a:pPr marL="0" indent="0">
              <a:buNone/>
            </a:pPr>
            <a:r>
              <a:rPr lang="en-AU" dirty="0">
                <a:solidFill>
                  <a:srgbClr val="F6EECA"/>
                </a:solidFill>
              </a:rPr>
              <a:t>-Essential negative control inclusion per extraction batch</a:t>
            </a:r>
          </a:p>
          <a:p>
            <a:pPr marL="0" indent="0">
              <a:buNone/>
            </a:pPr>
            <a:r>
              <a:rPr lang="en-AU" dirty="0">
                <a:solidFill>
                  <a:srgbClr val="F6EECA"/>
                </a:solidFill>
              </a:rPr>
              <a:t>-Elute in low bind tubes</a:t>
            </a:r>
          </a:p>
          <a:p>
            <a:pPr marL="0" indent="0">
              <a:buNone/>
            </a:pPr>
            <a:r>
              <a:rPr lang="en-AU" dirty="0">
                <a:solidFill>
                  <a:srgbClr val="F6EECA"/>
                </a:solidFill>
              </a:rPr>
              <a:t>-RNA sample labelling consistency</a:t>
            </a:r>
          </a:p>
          <a:p>
            <a:pPr marL="0" indent="0">
              <a:buNone/>
            </a:pPr>
            <a:r>
              <a:rPr lang="en-AU" dirty="0">
                <a:solidFill>
                  <a:srgbClr val="F6EECA"/>
                </a:solidFill>
              </a:rPr>
              <a:t>-Appropriate RNA storage (+4, -20)</a:t>
            </a:r>
          </a:p>
        </p:txBody>
      </p:sp>
      <p:pic>
        <p:nvPicPr>
          <p:cNvPr id="7" name="Picture 6">
            <a:extLst>
              <a:ext uri="{FF2B5EF4-FFF2-40B4-BE49-F238E27FC236}">
                <a16:creationId xmlns:a16="http://schemas.microsoft.com/office/drawing/2014/main" id="{99B5B4AC-EA90-45B6-930D-D671C1D18BE4}"/>
              </a:ext>
            </a:extLst>
          </p:cNvPr>
          <p:cNvPicPr>
            <a:picLocks noChangeAspect="1"/>
          </p:cNvPicPr>
          <p:nvPr/>
        </p:nvPicPr>
        <p:blipFill>
          <a:blip r:embed="rId4"/>
          <a:stretch>
            <a:fillRect/>
          </a:stretch>
        </p:blipFill>
        <p:spPr>
          <a:xfrm>
            <a:off x="8370314" y="132198"/>
            <a:ext cx="3709428" cy="2782940"/>
          </a:xfrm>
          <a:prstGeom prst="rect">
            <a:avLst/>
          </a:prstGeom>
        </p:spPr>
      </p:pic>
    </p:spTree>
    <p:extLst>
      <p:ext uri="{BB962C8B-B14F-4D97-AF65-F5344CB8AC3E}">
        <p14:creationId xmlns:p14="http://schemas.microsoft.com/office/powerpoint/2010/main" val="75955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46B3B-390A-4035-9EF7-8B5356CD34A4}"/>
              </a:ext>
            </a:extLst>
          </p:cNvPr>
          <p:cNvSpPr>
            <a:spLocks noGrp="1"/>
          </p:cNvSpPr>
          <p:nvPr>
            <p:ph type="title"/>
          </p:nvPr>
        </p:nvSpPr>
        <p:spPr/>
        <p:txBody>
          <a:bodyPr/>
          <a:lstStyle/>
          <a:p>
            <a:r>
              <a:rPr lang="en-AU" dirty="0">
                <a:solidFill>
                  <a:srgbClr val="F6EECA"/>
                </a:solidFill>
              </a:rPr>
              <a:t>RNA for downstream processing-QC</a:t>
            </a:r>
          </a:p>
        </p:txBody>
      </p:sp>
      <p:sp>
        <p:nvSpPr>
          <p:cNvPr id="3" name="Content Placeholder 2">
            <a:extLst>
              <a:ext uri="{FF2B5EF4-FFF2-40B4-BE49-F238E27FC236}">
                <a16:creationId xmlns:a16="http://schemas.microsoft.com/office/drawing/2014/main" id="{60EBBD81-7178-4B91-8381-B263A0EACD92}"/>
              </a:ext>
            </a:extLst>
          </p:cNvPr>
          <p:cNvSpPr>
            <a:spLocks noGrp="1"/>
          </p:cNvSpPr>
          <p:nvPr>
            <p:ph idx="1"/>
          </p:nvPr>
        </p:nvSpPr>
        <p:spPr>
          <a:xfrm>
            <a:off x="838199" y="1825625"/>
            <a:ext cx="11132127" cy="4351338"/>
          </a:xfrm>
        </p:spPr>
        <p:txBody>
          <a:bodyPr>
            <a:normAutofit/>
          </a:bodyPr>
          <a:lstStyle/>
          <a:p>
            <a:pPr marL="0" indent="0">
              <a:buNone/>
            </a:pPr>
            <a:r>
              <a:rPr lang="en-AU" dirty="0">
                <a:solidFill>
                  <a:srgbClr val="F6EECA"/>
                </a:solidFill>
              </a:rPr>
              <a:t>-Cold storage essential </a:t>
            </a:r>
          </a:p>
          <a:p>
            <a:pPr marL="0" indent="0">
              <a:buNone/>
            </a:pPr>
            <a:r>
              <a:rPr lang="en-AU" dirty="0">
                <a:solidFill>
                  <a:srgbClr val="F6EECA"/>
                </a:solidFill>
              </a:rPr>
              <a:t>-Total RNA concentration check alongside negative control</a:t>
            </a:r>
          </a:p>
          <a:p>
            <a:pPr marL="0" indent="0">
              <a:buNone/>
            </a:pPr>
            <a:r>
              <a:rPr lang="en-AU" dirty="0">
                <a:solidFill>
                  <a:srgbClr val="F6EECA"/>
                </a:solidFill>
              </a:rPr>
              <a:t>-Troubleshooting steps </a:t>
            </a:r>
          </a:p>
        </p:txBody>
      </p:sp>
    </p:spTree>
    <p:extLst>
      <p:ext uri="{BB962C8B-B14F-4D97-AF65-F5344CB8AC3E}">
        <p14:creationId xmlns:p14="http://schemas.microsoft.com/office/powerpoint/2010/main" val="1435653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46B3B-390A-4035-9EF7-8B5356CD34A4}"/>
              </a:ext>
            </a:extLst>
          </p:cNvPr>
          <p:cNvSpPr>
            <a:spLocks noGrp="1"/>
          </p:cNvSpPr>
          <p:nvPr>
            <p:ph type="title"/>
          </p:nvPr>
        </p:nvSpPr>
        <p:spPr/>
        <p:txBody>
          <a:bodyPr/>
          <a:lstStyle/>
          <a:p>
            <a:r>
              <a:rPr lang="en-AU" dirty="0">
                <a:solidFill>
                  <a:srgbClr val="F6EECA"/>
                </a:solidFill>
              </a:rPr>
              <a:t>Options for RNA extraction </a:t>
            </a:r>
          </a:p>
        </p:txBody>
      </p:sp>
      <p:sp>
        <p:nvSpPr>
          <p:cNvPr id="3" name="Content Placeholder 2">
            <a:extLst>
              <a:ext uri="{FF2B5EF4-FFF2-40B4-BE49-F238E27FC236}">
                <a16:creationId xmlns:a16="http://schemas.microsoft.com/office/drawing/2014/main" id="{60EBBD81-7178-4B91-8381-B263A0EACD92}"/>
              </a:ext>
            </a:extLst>
          </p:cNvPr>
          <p:cNvSpPr>
            <a:spLocks noGrp="1"/>
          </p:cNvSpPr>
          <p:nvPr>
            <p:ph idx="1"/>
          </p:nvPr>
        </p:nvSpPr>
        <p:spPr/>
        <p:txBody>
          <a:bodyPr>
            <a:normAutofit/>
          </a:bodyPr>
          <a:lstStyle/>
          <a:p>
            <a:pPr marL="0" indent="0">
              <a:buNone/>
            </a:pPr>
            <a:r>
              <a:rPr lang="en-AU" dirty="0">
                <a:solidFill>
                  <a:srgbClr val="F6EECA"/>
                </a:solidFill>
              </a:rPr>
              <a:t>-Consider Pros Cons:</a:t>
            </a:r>
          </a:p>
          <a:p>
            <a:pPr marL="0" indent="0">
              <a:buNone/>
            </a:pPr>
            <a:r>
              <a:rPr lang="en-AU" dirty="0">
                <a:solidFill>
                  <a:srgbClr val="F6EECA"/>
                </a:solidFill>
              </a:rPr>
              <a:t>-Cost effective</a:t>
            </a:r>
          </a:p>
          <a:p>
            <a:pPr marL="0" indent="0">
              <a:buNone/>
            </a:pPr>
            <a:r>
              <a:rPr lang="en-AU" dirty="0">
                <a:solidFill>
                  <a:srgbClr val="F6EECA"/>
                </a:solidFill>
              </a:rPr>
              <a:t>-Speed versus quality</a:t>
            </a:r>
          </a:p>
          <a:p>
            <a:pPr marL="0" indent="0">
              <a:buNone/>
            </a:pPr>
            <a:r>
              <a:rPr lang="en-AU" dirty="0">
                <a:solidFill>
                  <a:srgbClr val="F6EECA"/>
                </a:solidFill>
              </a:rPr>
              <a:t>-Availability</a:t>
            </a:r>
          </a:p>
          <a:p>
            <a:pPr marL="0" indent="0">
              <a:buNone/>
            </a:pPr>
            <a:r>
              <a:rPr lang="en-AU" dirty="0">
                <a:solidFill>
                  <a:srgbClr val="F6EECA"/>
                </a:solidFill>
              </a:rPr>
              <a:t>-Sample batch handling (&gt;12) </a:t>
            </a:r>
          </a:p>
          <a:p>
            <a:pPr marL="0" indent="0">
              <a:buNone/>
            </a:pPr>
            <a:endParaRPr lang="en-AU" dirty="0">
              <a:solidFill>
                <a:srgbClr val="F6EECA"/>
              </a:solidFill>
            </a:endParaRPr>
          </a:p>
          <a:p>
            <a:pPr marL="0" indent="0">
              <a:buNone/>
            </a:pPr>
            <a:endParaRPr lang="en-AU" dirty="0">
              <a:solidFill>
                <a:srgbClr val="F6EECA"/>
              </a:solidFill>
            </a:endParaRPr>
          </a:p>
        </p:txBody>
      </p:sp>
      <p:pic>
        <p:nvPicPr>
          <p:cNvPr id="5" name="Picture 4" descr="A picture containing person, indoor&#10;&#10;Description automatically generated">
            <a:extLst>
              <a:ext uri="{FF2B5EF4-FFF2-40B4-BE49-F238E27FC236}">
                <a16:creationId xmlns:a16="http://schemas.microsoft.com/office/drawing/2014/main" id="{34A1A9CB-0ACA-41AD-9A6D-764B2599C4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35631" y="50800"/>
            <a:ext cx="4431322" cy="6646983"/>
          </a:xfrm>
          <a:prstGeom prst="rect">
            <a:avLst/>
          </a:prstGeom>
        </p:spPr>
      </p:pic>
      <p:pic>
        <p:nvPicPr>
          <p:cNvPr id="2052" name="Picture 4" descr="Epoch Life Science Inc EconoSpin Micro DNA/RNA Columns, 5ul Elution Volume  | Fisher Scientific">
            <a:extLst>
              <a:ext uri="{FF2B5EF4-FFF2-40B4-BE49-F238E27FC236}">
                <a16:creationId xmlns:a16="http://schemas.microsoft.com/office/drawing/2014/main" id="{48A988F9-61B2-4C59-83A5-5B28F5767C3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4929" y="4470400"/>
            <a:ext cx="2233978" cy="2233978"/>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KingFisher™ Flex Purification System, SmartStart, 96 deep-well head">
            <a:extLst>
              <a:ext uri="{FF2B5EF4-FFF2-40B4-BE49-F238E27FC236}">
                <a16:creationId xmlns:a16="http://schemas.microsoft.com/office/drawing/2014/main" id="{7DC46962-3630-4B98-9588-D06CB4540700}"/>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b="33182"/>
          <a:stretch/>
        </p:blipFill>
        <p:spPr bwMode="auto">
          <a:xfrm>
            <a:off x="3453667" y="4470400"/>
            <a:ext cx="3621972" cy="22339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74308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9" name="Graphic 8">
            <a:extLst>
              <a:ext uri="{FF2B5EF4-FFF2-40B4-BE49-F238E27FC236}">
                <a16:creationId xmlns:a16="http://schemas.microsoft.com/office/drawing/2014/main" id="{39446C0F-54FB-49F0-9388-2956B1FEFE6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flipV="1">
            <a:off x="3957401" y="1290399"/>
            <a:ext cx="4277197" cy="4277197"/>
          </a:xfrm>
          <a:prstGeom prst="rect">
            <a:avLst/>
          </a:prstGeom>
        </p:spPr>
      </p:pic>
      <p:sp>
        <p:nvSpPr>
          <p:cNvPr id="10" name="Oval 9">
            <a:extLst>
              <a:ext uri="{FF2B5EF4-FFF2-40B4-BE49-F238E27FC236}">
                <a16:creationId xmlns:a16="http://schemas.microsoft.com/office/drawing/2014/main" id="{D2CD7BF3-DD93-48A5-82E3-E192226CC614}"/>
              </a:ext>
            </a:extLst>
          </p:cNvPr>
          <p:cNvSpPr/>
          <p:nvPr/>
        </p:nvSpPr>
        <p:spPr>
          <a:xfrm>
            <a:off x="3078479" y="1107492"/>
            <a:ext cx="6035039" cy="5008828"/>
          </a:xfrm>
          <a:prstGeom prst="ellipse">
            <a:avLst/>
          </a:prstGeom>
          <a:solidFill>
            <a:srgbClr val="345C67">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pic>
        <p:nvPicPr>
          <p:cNvPr id="11" name="Graphic 10">
            <a:extLst>
              <a:ext uri="{FF2B5EF4-FFF2-40B4-BE49-F238E27FC236}">
                <a16:creationId xmlns:a16="http://schemas.microsoft.com/office/drawing/2014/main" id="{A31D33F3-C8AC-4152-A10E-436A79A2A288}"/>
              </a:ext>
            </a:extLst>
          </p:cNvPr>
          <p:cNvPicPr>
            <a:picLocks noChangeAspect="1"/>
          </p:cNvPicPr>
          <p:nvPr/>
        </p:nvPicPr>
        <p:blipFill rotWithShape="1">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35333" t="34286" r="26951" b="38624"/>
          <a:stretch/>
        </p:blipFill>
        <p:spPr>
          <a:xfrm>
            <a:off x="5186765" y="2500083"/>
            <a:ext cx="1828800" cy="1857830"/>
          </a:xfrm>
          <a:prstGeom prst="rect">
            <a:avLst/>
          </a:prstGeom>
        </p:spPr>
      </p:pic>
      <p:pic>
        <p:nvPicPr>
          <p:cNvPr id="12" name="Graphic 11">
            <a:extLst>
              <a:ext uri="{FF2B5EF4-FFF2-40B4-BE49-F238E27FC236}">
                <a16:creationId xmlns:a16="http://schemas.microsoft.com/office/drawing/2014/main" id="{87FDE0AD-1284-44A1-BBA8-747FB28FD925}"/>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683196" y="3016196"/>
            <a:ext cx="825607" cy="825607"/>
          </a:xfrm>
          <a:prstGeom prst="rect">
            <a:avLst/>
          </a:prstGeom>
        </p:spPr>
      </p:pic>
    </p:spTree>
    <p:extLst>
      <p:ext uri="{BB962C8B-B14F-4D97-AF65-F5344CB8AC3E}">
        <p14:creationId xmlns:p14="http://schemas.microsoft.com/office/powerpoint/2010/main" val="637488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withEffect">
                                  <p:stCondLst>
                                    <p:cond delay="0"/>
                                  </p:stCondLst>
                                  <p:childTnLst>
                                    <p:animRot by="21600000">
                                      <p:cBhvr>
                                        <p:cTn id="6" dur="90000" fill="hold"/>
                                        <p:tgtEl>
                                          <p:spTgt spid="11"/>
                                        </p:tgtEl>
                                        <p:attrNameLst>
                                          <p:attrName>r</p:attrName>
                                        </p:attrNameLst>
                                      </p:cBhvr>
                                    </p:animRot>
                                  </p:childTnLst>
                                </p:cTn>
                              </p:par>
                              <p:par>
                                <p:cTn id="7" presetID="8" presetClass="emph" presetSubtype="0" repeatCount="indefinite" fill="hold" nodeType="withEffect">
                                  <p:stCondLst>
                                    <p:cond delay="0"/>
                                  </p:stCondLst>
                                  <p:childTnLst>
                                    <p:animRot by="-21600000">
                                      <p:cBhvr>
                                        <p:cTn id="8" dur="90000" fill="hold"/>
                                        <p:tgtEl>
                                          <p:spTgt spid="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596</Words>
  <Application>Microsoft Office PowerPoint</Application>
  <PresentationFormat>Widescreen</PresentationFormat>
  <Paragraphs>80</Paragraphs>
  <Slides>9</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Sample collection and extraction</vt:lpstr>
      <vt:lpstr>Objectives</vt:lpstr>
      <vt:lpstr>Safety</vt:lpstr>
      <vt:lpstr>Collection requirements </vt:lpstr>
      <vt:lpstr>Sample management</vt:lpstr>
      <vt:lpstr>RNA extraction</vt:lpstr>
      <vt:lpstr>RNA for downstream processing-QC</vt:lpstr>
      <vt:lpstr>Options for RNA extraction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Rhys Izuagbe</dc:creator>
  <cp:lastModifiedBy>Kess Rowe</cp:lastModifiedBy>
  <cp:revision>33</cp:revision>
  <dcterms:created xsi:type="dcterms:W3CDTF">2022-07-26T10:53:36Z</dcterms:created>
  <dcterms:modified xsi:type="dcterms:W3CDTF">2022-11-18T15:06:08Z</dcterms:modified>
</cp:coreProperties>
</file>

<file path=docProps/thumbnail.jpeg>
</file>